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etrona"/>
      <p:regular r:id="rId16"/>
    </p:embeddedFont>
    <p:embeddedFont>
      <p:font typeface="Petrona"/>
      <p:regular r:id="rId17"/>
    </p:embeddedFont>
    <p:embeddedFont>
      <p:font typeface="Petrona"/>
      <p:regular r:id="rId18"/>
    </p:embeddedFont>
    <p:embeddedFont>
      <p:font typeface="Petrona"/>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2537698"/>
            <a:ext cx="802243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WellNest Health &amp; Pharmacy </a:t>
            </a:r>
            <a:endParaRPr lang="en-US" sz="4650" dirty="0"/>
          </a:p>
        </p:txBody>
      </p:sp>
      <p:sp>
        <p:nvSpPr>
          <p:cNvPr id="4" name="Text 1"/>
          <p:cNvSpPr/>
          <p:nvPr/>
        </p:nvSpPr>
        <p:spPr>
          <a:xfrm>
            <a:off x="793790" y="3622119"/>
            <a:ext cx="93852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Marketing Strategy And Business Model &amp; Strategy </a:t>
            </a:r>
            <a:endParaRPr lang="en-US" sz="1750" dirty="0"/>
          </a:p>
        </p:txBody>
      </p:sp>
      <p:sp>
        <p:nvSpPr>
          <p:cNvPr id="5" name="Text 2"/>
          <p:cNvSpPr/>
          <p:nvPr/>
        </p:nvSpPr>
        <p:spPr>
          <a:xfrm>
            <a:off x="793790" y="4240173"/>
            <a:ext cx="93852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WellNest Health &amp; Pharmacy is poised to transform Namibia's healthcare landscape by integrating modern healthcare delivery with innovative technology. Our core value proposition is to provide affordable, accessible, and integrated healthcare services through digital solutions, addressing critical gaps in both the public and private sectors.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31839"/>
            <a:ext cx="1136868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Namibia's Evolving Healthcare Landscape</a:t>
            </a:r>
            <a:endParaRPr lang="en-US" sz="4650" dirty="0"/>
          </a:p>
        </p:txBody>
      </p:sp>
      <p:sp>
        <p:nvSpPr>
          <p:cNvPr id="3" name="Text 1"/>
          <p:cNvSpPr/>
          <p:nvPr/>
        </p:nvSpPr>
        <p:spPr>
          <a:xfrm>
            <a:off x="793790" y="364307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Dual System</a:t>
            </a:r>
            <a:endParaRPr lang="en-US" sz="2300" dirty="0"/>
          </a:p>
        </p:txBody>
      </p:sp>
      <p:sp>
        <p:nvSpPr>
          <p:cNvPr id="4" name="Text 2"/>
          <p:cNvSpPr/>
          <p:nvPr/>
        </p:nvSpPr>
        <p:spPr>
          <a:xfrm>
            <a:off x="793790" y="424195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Namibia features a dual public-private healthcare system. Public services cater to most, while the private sector grows, meeting demands for personalized care in urban areas like Windhoek.</a:t>
            </a:r>
            <a:endParaRPr lang="en-US" sz="1750" dirty="0"/>
          </a:p>
        </p:txBody>
      </p:sp>
      <p:sp>
        <p:nvSpPr>
          <p:cNvPr id="5" name="Text 3"/>
          <p:cNvSpPr/>
          <p:nvPr/>
        </p:nvSpPr>
        <p:spPr>
          <a:xfrm>
            <a:off x="7599521" y="3643074"/>
            <a:ext cx="3185755"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Windhoek Opportunity</a:t>
            </a:r>
            <a:endParaRPr lang="en-US" sz="2300" dirty="0"/>
          </a:p>
        </p:txBody>
      </p:sp>
      <p:sp>
        <p:nvSpPr>
          <p:cNvPr id="6" name="Text 4"/>
          <p:cNvSpPr/>
          <p:nvPr/>
        </p:nvSpPr>
        <p:spPr>
          <a:xfrm>
            <a:off x="7599521" y="42419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Windhoek, with over 400,000 residents, presents a promising market for tech-driven healthcare services. WellNest aims to capitalize on this growing demand.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94378"/>
            <a:ext cx="8962430"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Addressing Current Market Gaps</a:t>
            </a:r>
            <a:endParaRPr lang="en-US" sz="4650" dirty="0"/>
          </a:p>
        </p:txBody>
      </p:sp>
      <p:sp>
        <p:nvSpPr>
          <p:cNvPr id="4" name="Shape 1"/>
          <p:cNvSpPr/>
          <p:nvPr/>
        </p:nvSpPr>
        <p:spPr>
          <a:xfrm>
            <a:off x="793790" y="4678799"/>
            <a:ext cx="4196358" cy="2791539"/>
          </a:xfrm>
          <a:prstGeom prst="roundRect">
            <a:avLst>
              <a:gd name="adj" fmla="val 3413"/>
            </a:avLst>
          </a:prstGeom>
          <a:solidFill>
            <a:srgbClr val="CCEEFF"/>
          </a:solidFill>
          <a:ln w="7620">
            <a:solidFill>
              <a:srgbClr val="B2D4E5"/>
            </a:solidFill>
            <a:prstDash val="solid"/>
          </a:ln>
        </p:spPr>
      </p:sp>
      <p:sp>
        <p:nvSpPr>
          <p:cNvPr id="5" name="Text 2"/>
          <p:cNvSpPr/>
          <p:nvPr/>
        </p:nvSpPr>
        <p:spPr>
          <a:xfrm>
            <a:off x="1028224" y="4913233"/>
            <a:ext cx="3372683"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Public Sector Challenges</a:t>
            </a:r>
            <a:endParaRPr lang="en-US" sz="2300" dirty="0"/>
          </a:p>
        </p:txBody>
      </p:sp>
      <p:sp>
        <p:nvSpPr>
          <p:cNvPr id="6" name="Text 3"/>
          <p:cNvSpPr/>
          <p:nvPr/>
        </p:nvSpPr>
        <p:spPr>
          <a:xfrm>
            <a:off x="1028224" y="54213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Public health facilities in Windhoek face high patient volumes, long waiting times, and limited digital infrastructure.</a:t>
            </a:r>
            <a:endParaRPr lang="en-US" sz="1750" dirty="0"/>
          </a:p>
        </p:txBody>
      </p:sp>
      <p:sp>
        <p:nvSpPr>
          <p:cNvPr id="7" name="Shape 4"/>
          <p:cNvSpPr/>
          <p:nvPr/>
        </p:nvSpPr>
        <p:spPr>
          <a:xfrm>
            <a:off x="5216962" y="4678799"/>
            <a:ext cx="4196358" cy="2791539"/>
          </a:xfrm>
          <a:prstGeom prst="roundRect">
            <a:avLst>
              <a:gd name="adj" fmla="val 3413"/>
            </a:avLst>
          </a:prstGeom>
          <a:solidFill>
            <a:srgbClr val="CCEEFF"/>
          </a:solidFill>
          <a:ln w="7620">
            <a:solidFill>
              <a:srgbClr val="B2D4E5"/>
            </a:solidFill>
            <a:prstDash val="solid"/>
          </a:ln>
        </p:spPr>
      </p:sp>
      <p:sp>
        <p:nvSpPr>
          <p:cNvPr id="8" name="Text 5"/>
          <p:cNvSpPr/>
          <p:nvPr/>
        </p:nvSpPr>
        <p:spPr>
          <a:xfrm>
            <a:off x="5451396" y="491323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Private Sector Gaps</a:t>
            </a:r>
            <a:endParaRPr lang="en-US" sz="2300" dirty="0"/>
          </a:p>
        </p:txBody>
      </p:sp>
      <p:sp>
        <p:nvSpPr>
          <p:cNvPr id="9" name="Text 6"/>
          <p:cNvSpPr/>
          <p:nvPr/>
        </p:nvSpPr>
        <p:spPr>
          <a:xfrm>
            <a:off x="5451396" y="5421392"/>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Private clinics and pharmacies are often uncoordinated, requiring patients to travel between multiple service points, increasing costs and inconvenience.</a:t>
            </a:r>
            <a:endParaRPr lang="en-US" sz="1750" dirty="0"/>
          </a:p>
        </p:txBody>
      </p:sp>
      <p:sp>
        <p:nvSpPr>
          <p:cNvPr id="10" name="Shape 7"/>
          <p:cNvSpPr/>
          <p:nvPr/>
        </p:nvSpPr>
        <p:spPr>
          <a:xfrm>
            <a:off x="9640133" y="4678799"/>
            <a:ext cx="4196358" cy="2791539"/>
          </a:xfrm>
          <a:prstGeom prst="roundRect">
            <a:avLst>
              <a:gd name="adj" fmla="val 3413"/>
            </a:avLst>
          </a:prstGeom>
          <a:solidFill>
            <a:srgbClr val="CCEEFF"/>
          </a:solidFill>
          <a:ln w="7620">
            <a:solidFill>
              <a:srgbClr val="B2D4E5"/>
            </a:solidFill>
            <a:prstDash val="solid"/>
          </a:ln>
        </p:spPr>
      </p:sp>
      <p:sp>
        <p:nvSpPr>
          <p:cNvPr id="11" name="Text 8"/>
          <p:cNvSpPr/>
          <p:nvPr/>
        </p:nvSpPr>
        <p:spPr>
          <a:xfrm>
            <a:off x="9874568" y="491323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WellNest Solution</a:t>
            </a:r>
            <a:endParaRPr lang="en-US" sz="2300" dirty="0"/>
          </a:p>
        </p:txBody>
      </p:sp>
      <p:sp>
        <p:nvSpPr>
          <p:cNvPr id="12" name="Text 9"/>
          <p:cNvSpPr/>
          <p:nvPr/>
        </p:nvSpPr>
        <p:spPr>
          <a:xfrm>
            <a:off x="9874568" y="54213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WellNest addresses these issues by offering a centralized digital ecosystem for healthcare delivery and pharmaceutical services.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672"/>
          </a:xfrm>
          <a:prstGeom prst="rect">
            <a:avLst/>
          </a:prstGeom>
        </p:spPr>
      </p:pic>
      <p:sp>
        <p:nvSpPr>
          <p:cNvPr id="3" name="Text 0"/>
          <p:cNvSpPr/>
          <p:nvPr/>
        </p:nvSpPr>
        <p:spPr>
          <a:xfrm>
            <a:off x="6216015" y="573286"/>
            <a:ext cx="7684770" cy="1368266"/>
          </a:xfrm>
          <a:prstGeom prst="rect">
            <a:avLst/>
          </a:prstGeom>
          <a:noFill/>
          <a:ln/>
        </p:spPr>
        <p:txBody>
          <a:bodyPr wrap="square" lIns="0" tIns="0" rIns="0" bIns="0" rtlCol="0" anchor="t"/>
          <a:lstStyle/>
          <a:p>
            <a:pPr algn="l" indent="0" marL="0">
              <a:lnSpc>
                <a:spcPts val="5350"/>
              </a:lnSpc>
              <a:buNone/>
            </a:pPr>
            <a:r>
              <a:rPr lang="en-US" sz="4300" b="1" dirty="0">
                <a:solidFill>
                  <a:srgbClr val="000000"/>
                </a:solidFill>
                <a:latin typeface="Petrona Bold" pitchFamily="34" charset="0"/>
                <a:ea typeface="Petrona Bold" pitchFamily="34" charset="-122"/>
                <a:cs typeface="Petrona Bold" pitchFamily="34" charset="-120"/>
              </a:rPr>
              <a:t>Government Support and Alignment</a:t>
            </a:r>
            <a:endParaRPr lang="en-US" sz="4300" dirty="0"/>
          </a:p>
        </p:txBody>
      </p:sp>
      <p:sp>
        <p:nvSpPr>
          <p:cNvPr id="4" name="Shape 1"/>
          <p:cNvSpPr/>
          <p:nvPr/>
        </p:nvSpPr>
        <p:spPr>
          <a:xfrm>
            <a:off x="6450449" y="2254210"/>
            <a:ext cx="22860" cy="5403175"/>
          </a:xfrm>
          <a:prstGeom prst="roundRect">
            <a:avLst>
              <a:gd name="adj" fmla="val 383050"/>
            </a:avLst>
          </a:prstGeom>
          <a:solidFill>
            <a:srgbClr val="B2D4E5"/>
          </a:solidFill>
          <a:ln/>
        </p:spPr>
      </p:sp>
      <p:sp>
        <p:nvSpPr>
          <p:cNvPr id="5" name="Shape 2"/>
          <p:cNvSpPr/>
          <p:nvPr/>
        </p:nvSpPr>
        <p:spPr>
          <a:xfrm>
            <a:off x="6662083" y="2711648"/>
            <a:ext cx="625435" cy="22860"/>
          </a:xfrm>
          <a:prstGeom prst="roundRect">
            <a:avLst>
              <a:gd name="adj" fmla="val 383050"/>
            </a:avLst>
          </a:prstGeom>
          <a:solidFill>
            <a:srgbClr val="B2D4E5"/>
          </a:solidFill>
          <a:ln/>
        </p:spPr>
      </p:sp>
      <p:sp>
        <p:nvSpPr>
          <p:cNvPr id="6" name="Shape 3"/>
          <p:cNvSpPr/>
          <p:nvPr/>
        </p:nvSpPr>
        <p:spPr>
          <a:xfrm>
            <a:off x="6215955" y="2488644"/>
            <a:ext cx="468987" cy="468987"/>
          </a:xfrm>
          <a:prstGeom prst="roundRect">
            <a:avLst>
              <a:gd name="adj" fmla="val 18671"/>
            </a:avLst>
          </a:prstGeom>
          <a:solidFill>
            <a:srgbClr val="CCEEFF"/>
          </a:solidFill>
          <a:ln w="7620">
            <a:solidFill>
              <a:srgbClr val="B2D4E5"/>
            </a:solidFill>
            <a:prstDash val="solid"/>
          </a:ln>
        </p:spPr>
      </p:sp>
      <p:sp>
        <p:nvSpPr>
          <p:cNvPr id="7" name="Text 4"/>
          <p:cNvSpPr/>
          <p:nvPr/>
        </p:nvSpPr>
        <p:spPr>
          <a:xfrm>
            <a:off x="6286262" y="2517874"/>
            <a:ext cx="328255" cy="410408"/>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7492960" y="2462689"/>
            <a:ext cx="2736294" cy="341948"/>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Petrona Bold" pitchFamily="34" charset="0"/>
                <a:ea typeface="Petrona Bold" pitchFamily="34" charset="-122"/>
                <a:cs typeface="Petrona Bold" pitchFamily="34" charset="-120"/>
              </a:rPr>
              <a:t>National Policies</a:t>
            </a:r>
            <a:endParaRPr lang="en-US" sz="2150" dirty="0"/>
          </a:p>
        </p:txBody>
      </p:sp>
      <p:sp>
        <p:nvSpPr>
          <p:cNvPr id="9" name="Text 6"/>
          <p:cNvSpPr/>
          <p:nvPr/>
        </p:nvSpPr>
        <p:spPr>
          <a:xfrm>
            <a:off x="7492960" y="2929652"/>
            <a:ext cx="6407825" cy="66698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Namibia’s national development policies support digital transformation in the health sector.</a:t>
            </a:r>
            <a:endParaRPr lang="en-US" sz="1600" dirty="0"/>
          </a:p>
        </p:txBody>
      </p:sp>
      <p:sp>
        <p:nvSpPr>
          <p:cNvPr id="10" name="Shape 7"/>
          <p:cNvSpPr/>
          <p:nvPr/>
        </p:nvSpPr>
        <p:spPr>
          <a:xfrm>
            <a:off x="6662083" y="4471035"/>
            <a:ext cx="625435" cy="22860"/>
          </a:xfrm>
          <a:prstGeom prst="roundRect">
            <a:avLst>
              <a:gd name="adj" fmla="val 383050"/>
            </a:avLst>
          </a:prstGeom>
          <a:solidFill>
            <a:srgbClr val="B2D4E5"/>
          </a:solidFill>
          <a:ln/>
        </p:spPr>
      </p:sp>
      <p:sp>
        <p:nvSpPr>
          <p:cNvPr id="11" name="Shape 8"/>
          <p:cNvSpPr/>
          <p:nvPr/>
        </p:nvSpPr>
        <p:spPr>
          <a:xfrm>
            <a:off x="6215955" y="4248031"/>
            <a:ext cx="468987" cy="468987"/>
          </a:xfrm>
          <a:prstGeom prst="roundRect">
            <a:avLst>
              <a:gd name="adj" fmla="val 18671"/>
            </a:avLst>
          </a:prstGeom>
          <a:solidFill>
            <a:srgbClr val="CCEEFF"/>
          </a:solidFill>
          <a:ln w="7620">
            <a:solidFill>
              <a:srgbClr val="B2D4E5"/>
            </a:solidFill>
            <a:prstDash val="solid"/>
          </a:ln>
        </p:spPr>
      </p:sp>
      <p:sp>
        <p:nvSpPr>
          <p:cNvPr id="12" name="Text 9"/>
          <p:cNvSpPr/>
          <p:nvPr/>
        </p:nvSpPr>
        <p:spPr>
          <a:xfrm>
            <a:off x="6286262" y="4277261"/>
            <a:ext cx="328255" cy="410408"/>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3" name="Text 10"/>
          <p:cNvSpPr/>
          <p:nvPr/>
        </p:nvSpPr>
        <p:spPr>
          <a:xfrm>
            <a:off x="7492960" y="4222075"/>
            <a:ext cx="3562945" cy="341948"/>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Petrona Bold" pitchFamily="34" charset="0"/>
                <a:ea typeface="Petrona Bold" pitchFamily="34" charset="-122"/>
                <a:cs typeface="Petrona Bold" pitchFamily="34" charset="-120"/>
              </a:rPr>
              <a:t>Harambee Prosperity Plan II</a:t>
            </a:r>
            <a:endParaRPr lang="en-US" sz="2150" dirty="0"/>
          </a:p>
        </p:txBody>
      </p:sp>
      <p:sp>
        <p:nvSpPr>
          <p:cNvPr id="14" name="Text 11"/>
          <p:cNvSpPr/>
          <p:nvPr/>
        </p:nvSpPr>
        <p:spPr>
          <a:xfrm>
            <a:off x="7492960" y="4689038"/>
            <a:ext cx="6407825" cy="66698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The Harambee Prosperity Plan II (2021–2025) promotes ICT use in public services, including healthcare.</a:t>
            </a:r>
            <a:endParaRPr lang="en-US" sz="1600" dirty="0"/>
          </a:p>
        </p:txBody>
      </p:sp>
      <p:sp>
        <p:nvSpPr>
          <p:cNvPr id="15" name="Shape 12"/>
          <p:cNvSpPr/>
          <p:nvPr/>
        </p:nvSpPr>
        <p:spPr>
          <a:xfrm>
            <a:off x="6662083" y="6230422"/>
            <a:ext cx="625435" cy="22860"/>
          </a:xfrm>
          <a:prstGeom prst="roundRect">
            <a:avLst>
              <a:gd name="adj" fmla="val 383050"/>
            </a:avLst>
          </a:prstGeom>
          <a:solidFill>
            <a:srgbClr val="B2D4E5"/>
          </a:solidFill>
          <a:ln/>
        </p:spPr>
      </p:sp>
      <p:sp>
        <p:nvSpPr>
          <p:cNvPr id="16" name="Shape 13"/>
          <p:cNvSpPr/>
          <p:nvPr/>
        </p:nvSpPr>
        <p:spPr>
          <a:xfrm>
            <a:off x="6215955" y="6007418"/>
            <a:ext cx="468987" cy="468987"/>
          </a:xfrm>
          <a:prstGeom prst="roundRect">
            <a:avLst>
              <a:gd name="adj" fmla="val 18671"/>
            </a:avLst>
          </a:prstGeom>
          <a:solidFill>
            <a:srgbClr val="CCEEFF"/>
          </a:solidFill>
          <a:ln w="7620">
            <a:solidFill>
              <a:srgbClr val="B2D4E5"/>
            </a:solidFill>
            <a:prstDash val="solid"/>
          </a:ln>
        </p:spPr>
      </p:sp>
      <p:sp>
        <p:nvSpPr>
          <p:cNvPr id="17" name="Text 14"/>
          <p:cNvSpPr/>
          <p:nvPr/>
        </p:nvSpPr>
        <p:spPr>
          <a:xfrm>
            <a:off x="6286262" y="6036647"/>
            <a:ext cx="328255" cy="410408"/>
          </a:xfrm>
          <a:prstGeom prst="rect">
            <a:avLst/>
          </a:prstGeom>
          <a:noFill/>
          <a:ln/>
        </p:spPr>
        <p:txBody>
          <a:bodyPr wrap="none" lIns="0" tIns="0" rIns="0" bIns="0" rtlCol="0" anchor="t"/>
          <a:lstStyle/>
          <a:p>
            <a:pPr algn="ctr" indent="0" marL="0">
              <a:lnSpc>
                <a:spcPts val="2550"/>
              </a:lnSpc>
              <a:buNone/>
            </a:pPr>
            <a:r>
              <a:rPr lang="en-US" sz="2550" b="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8" name="Text 15"/>
          <p:cNvSpPr/>
          <p:nvPr/>
        </p:nvSpPr>
        <p:spPr>
          <a:xfrm>
            <a:off x="7492960" y="5981462"/>
            <a:ext cx="2736294" cy="341948"/>
          </a:xfrm>
          <a:prstGeom prst="rect">
            <a:avLst/>
          </a:prstGeom>
          <a:noFill/>
          <a:ln/>
        </p:spPr>
        <p:txBody>
          <a:bodyPr wrap="none" lIns="0" tIns="0" rIns="0" bIns="0" rtlCol="0" anchor="t"/>
          <a:lstStyle/>
          <a:p>
            <a:pPr algn="l" indent="0" marL="0">
              <a:lnSpc>
                <a:spcPts val="2650"/>
              </a:lnSpc>
              <a:buNone/>
            </a:pPr>
            <a:r>
              <a:rPr lang="en-US" sz="2150" b="1" dirty="0">
                <a:solidFill>
                  <a:srgbClr val="272525"/>
                </a:solidFill>
                <a:latin typeface="Petrona Bold" pitchFamily="34" charset="0"/>
                <a:ea typeface="Petrona Bold" pitchFamily="34" charset="-122"/>
                <a:cs typeface="Petrona Bold" pitchFamily="34" charset="-120"/>
              </a:rPr>
              <a:t>Vision 2030</a:t>
            </a:r>
            <a:endParaRPr lang="en-US" sz="2150" dirty="0"/>
          </a:p>
        </p:txBody>
      </p:sp>
      <p:sp>
        <p:nvSpPr>
          <p:cNvPr id="19" name="Text 16"/>
          <p:cNvSpPr/>
          <p:nvPr/>
        </p:nvSpPr>
        <p:spPr>
          <a:xfrm>
            <a:off x="7492960" y="6448425"/>
            <a:ext cx="6407825" cy="1000482"/>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Vision 2030 explicitly promotes the use of information and communication technologies (ICTs) in delivering public services, including healthcare.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394579"/>
            <a:ext cx="633055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WellNest's Key Services</a:t>
            </a:r>
            <a:endParaRPr lang="en-US" sz="4650" dirty="0"/>
          </a:p>
        </p:txBody>
      </p:sp>
      <p:pic>
        <p:nvPicPr>
          <p:cNvPr id="4" name="Image 1" descr="preencoded.png">    </p:cNvPr>
          <p:cNvPicPr>
            <a:picLocks noChangeAspect="1"/>
          </p:cNvPicPr>
          <p:nvPr/>
        </p:nvPicPr>
        <p:blipFill>
          <a:blip r:embed="rId2"/>
          <a:stretch>
            <a:fillRect/>
          </a:stretch>
        </p:blipFill>
        <p:spPr>
          <a:xfrm>
            <a:off x="793790" y="2479000"/>
            <a:ext cx="566976" cy="566976"/>
          </a:xfrm>
          <a:prstGeom prst="rect">
            <a:avLst/>
          </a:prstGeom>
        </p:spPr>
      </p:pic>
      <p:sp>
        <p:nvSpPr>
          <p:cNvPr id="5" name="Text 1"/>
          <p:cNvSpPr/>
          <p:nvPr/>
        </p:nvSpPr>
        <p:spPr>
          <a:xfrm>
            <a:off x="793790" y="3272790"/>
            <a:ext cx="2901553"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Online Booking</a:t>
            </a:r>
            <a:endParaRPr lang="en-US" sz="2300" dirty="0"/>
          </a:p>
        </p:txBody>
      </p:sp>
      <p:pic>
        <p:nvPicPr>
          <p:cNvPr id="6" name="Image 2" descr="preencoded.png">    </p:cNvPr>
          <p:cNvPicPr>
            <a:picLocks noChangeAspect="1"/>
          </p:cNvPicPr>
          <p:nvPr/>
        </p:nvPicPr>
        <p:blipFill>
          <a:blip r:embed="rId3"/>
          <a:stretch>
            <a:fillRect/>
          </a:stretch>
        </p:blipFill>
        <p:spPr>
          <a:xfrm>
            <a:off x="4035504" y="2479000"/>
            <a:ext cx="566976" cy="566976"/>
          </a:xfrm>
          <a:prstGeom prst="rect">
            <a:avLst/>
          </a:prstGeom>
        </p:spPr>
      </p:pic>
      <p:sp>
        <p:nvSpPr>
          <p:cNvPr id="7" name="Text 2"/>
          <p:cNvSpPr/>
          <p:nvPr/>
        </p:nvSpPr>
        <p:spPr>
          <a:xfrm>
            <a:off x="4035504" y="3272790"/>
            <a:ext cx="2901672"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Telemedicine</a:t>
            </a:r>
            <a:endParaRPr lang="en-US" sz="2300" dirty="0"/>
          </a:p>
        </p:txBody>
      </p:sp>
      <p:pic>
        <p:nvPicPr>
          <p:cNvPr id="8" name="Image 3" descr="preencoded.png">    </p:cNvPr>
          <p:cNvPicPr>
            <a:picLocks noChangeAspect="1"/>
          </p:cNvPicPr>
          <p:nvPr/>
        </p:nvPicPr>
        <p:blipFill>
          <a:blip r:embed="rId4"/>
          <a:stretch>
            <a:fillRect/>
          </a:stretch>
        </p:blipFill>
        <p:spPr>
          <a:xfrm>
            <a:off x="7277338" y="2479000"/>
            <a:ext cx="566976" cy="566976"/>
          </a:xfrm>
          <a:prstGeom prst="rect">
            <a:avLst/>
          </a:prstGeom>
        </p:spPr>
      </p:pic>
      <p:sp>
        <p:nvSpPr>
          <p:cNvPr id="9" name="Text 3"/>
          <p:cNvSpPr/>
          <p:nvPr/>
        </p:nvSpPr>
        <p:spPr>
          <a:xfrm>
            <a:off x="7277338" y="3272790"/>
            <a:ext cx="2901672"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EHR</a:t>
            </a:r>
            <a:endParaRPr lang="en-US" sz="2300" dirty="0"/>
          </a:p>
        </p:txBody>
      </p:sp>
      <p:pic>
        <p:nvPicPr>
          <p:cNvPr id="10" name="Image 4" descr="preencoded.png">    </p:cNvPr>
          <p:cNvPicPr>
            <a:picLocks noChangeAspect="1"/>
          </p:cNvPicPr>
          <p:nvPr/>
        </p:nvPicPr>
        <p:blipFill>
          <a:blip r:embed="rId5"/>
          <a:stretch>
            <a:fillRect/>
          </a:stretch>
        </p:blipFill>
        <p:spPr>
          <a:xfrm>
            <a:off x="793790" y="4325303"/>
            <a:ext cx="566976" cy="566976"/>
          </a:xfrm>
          <a:prstGeom prst="rect">
            <a:avLst/>
          </a:prstGeom>
        </p:spPr>
      </p:pic>
      <p:sp>
        <p:nvSpPr>
          <p:cNvPr id="11" name="Text 4"/>
          <p:cNvSpPr/>
          <p:nvPr/>
        </p:nvSpPr>
        <p:spPr>
          <a:xfrm>
            <a:off x="793790" y="5119092"/>
            <a:ext cx="2901553"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Digital Prescriptions</a:t>
            </a:r>
            <a:endParaRPr lang="en-US" sz="2300" dirty="0"/>
          </a:p>
        </p:txBody>
      </p:sp>
      <p:sp>
        <p:nvSpPr>
          <p:cNvPr id="12" name="Text 5"/>
          <p:cNvSpPr/>
          <p:nvPr/>
        </p:nvSpPr>
        <p:spPr>
          <a:xfrm>
            <a:off x="793790" y="5746313"/>
            <a:ext cx="93852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WellNest offers a range of digital services including online booking, telemedicine, electronic health records (EHR), and digital prescriptions. These services aim to improve accessibility, coordination, and efficiency in healthcare delivery.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8424" y="572453"/>
            <a:ext cx="5463421" cy="682943"/>
          </a:xfrm>
          <a:prstGeom prst="rect">
            <a:avLst/>
          </a:prstGeom>
          <a:noFill/>
          <a:ln/>
        </p:spPr>
        <p:txBody>
          <a:bodyPr wrap="none" lIns="0" tIns="0" rIns="0" bIns="0" rtlCol="0" anchor="t"/>
          <a:lstStyle/>
          <a:p>
            <a:pPr algn="l" indent="0" marL="0">
              <a:lnSpc>
                <a:spcPts val="5350"/>
              </a:lnSpc>
              <a:buNone/>
            </a:pPr>
            <a:r>
              <a:rPr lang="en-US" sz="4300" b="1" dirty="0">
                <a:solidFill>
                  <a:srgbClr val="000000"/>
                </a:solidFill>
                <a:latin typeface="Petrona Bold" pitchFamily="34" charset="0"/>
                <a:ea typeface="Petrona Bold" pitchFamily="34" charset="-122"/>
                <a:cs typeface="Petrona Bold" pitchFamily="34" charset="-120"/>
              </a:rPr>
              <a:t>Revenue Streams</a:t>
            </a:r>
            <a:endParaRPr lang="en-US" sz="4300" dirty="0"/>
          </a:p>
        </p:txBody>
      </p:sp>
      <p:pic>
        <p:nvPicPr>
          <p:cNvPr id="3" name="Image 0" descr="preencoded.png">    </p:cNvPr>
          <p:cNvPicPr>
            <a:picLocks noChangeAspect="1"/>
          </p:cNvPicPr>
          <p:nvPr/>
        </p:nvPicPr>
        <p:blipFill>
          <a:blip r:embed="rId1"/>
          <a:stretch>
            <a:fillRect/>
          </a:stretch>
        </p:blipFill>
        <p:spPr>
          <a:xfrm>
            <a:off x="3363158" y="3705106"/>
            <a:ext cx="7904083" cy="7904083"/>
          </a:xfrm>
          <a:prstGeom prst="rect">
            <a:avLst/>
          </a:prstGeom>
        </p:spPr>
      </p:pic>
      <p:pic>
        <p:nvPicPr>
          <p:cNvPr id="4" name="Image 1" descr="preencoded.png">    </p:cNvPr>
          <p:cNvPicPr>
            <a:picLocks noChangeAspect="1"/>
          </p:cNvPicPr>
          <p:nvPr/>
        </p:nvPicPr>
        <p:blipFill>
          <a:blip r:embed="rId2"/>
          <a:stretch>
            <a:fillRect/>
          </a:stretch>
        </p:blipFill>
        <p:spPr>
          <a:xfrm>
            <a:off x="4401145" y="6303288"/>
            <a:ext cx="351115" cy="438983"/>
          </a:xfrm>
          <a:prstGeom prst="rect">
            <a:avLst/>
          </a:prstGeom>
        </p:spPr>
      </p:pic>
      <p:pic>
        <p:nvPicPr>
          <p:cNvPr id="5" name="Image 2" descr="preencoded.png">    </p:cNvPr>
          <p:cNvPicPr>
            <a:picLocks noChangeAspect="1"/>
          </p:cNvPicPr>
          <p:nvPr/>
        </p:nvPicPr>
        <p:blipFill>
          <a:blip r:embed="rId3"/>
          <a:stretch>
            <a:fillRect/>
          </a:stretch>
        </p:blipFill>
        <p:spPr>
          <a:xfrm>
            <a:off x="3363158" y="3705106"/>
            <a:ext cx="7904083" cy="7904083"/>
          </a:xfrm>
          <a:prstGeom prst="rect">
            <a:avLst/>
          </a:prstGeom>
        </p:spPr>
      </p:pic>
      <p:pic>
        <p:nvPicPr>
          <p:cNvPr id="6" name="Image 3" descr="preencoded.png">    </p:cNvPr>
          <p:cNvPicPr>
            <a:picLocks noChangeAspect="1"/>
          </p:cNvPicPr>
          <p:nvPr/>
        </p:nvPicPr>
        <p:blipFill>
          <a:blip r:embed="rId4"/>
          <a:stretch>
            <a:fillRect/>
          </a:stretch>
        </p:blipFill>
        <p:spPr>
          <a:xfrm>
            <a:off x="6005274" y="4699159"/>
            <a:ext cx="351115" cy="438983"/>
          </a:xfrm>
          <a:prstGeom prst="rect">
            <a:avLst/>
          </a:prstGeom>
        </p:spPr>
      </p:pic>
      <p:pic>
        <p:nvPicPr>
          <p:cNvPr id="7" name="Image 4" descr="preencoded.png">    </p:cNvPr>
          <p:cNvPicPr>
            <a:picLocks noChangeAspect="1"/>
          </p:cNvPicPr>
          <p:nvPr/>
        </p:nvPicPr>
        <p:blipFill>
          <a:blip r:embed="rId5"/>
          <a:stretch>
            <a:fillRect/>
          </a:stretch>
        </p:blipFill>
        <p:spPr>
          <a:xfrm>
            <a:off x="3363158" y="3705106"/>
            <a:ext cx="7904083" cy="7904083"/>
          </a:xfrm>
          <a:prstGeom prst="rect">
            <a:avLst/>
          </a:prstGeom>
        </p:spPr>
      </p:pic>
      <p:pic>
        <p:nvPicPr>
          <p:cNvPr id="8" name="Image 5" descr="preencoded.png">    </p:cNvPr>
          <p:cNvPicPr>
            <a:picLocks noChangeAspect="1"/>
          </p:cNvPicPr>
          <p:nvPr/>
        </p:nvPicPr>
        <p:blipFill>
          <a:blip r:embed="rId6"/>
          <a:stretch>
            <a:fillRect/>
          </a:stretch>
        </p:blipFill>
        <p:spPr>
          <a:xfrm>
            <a:off x="8273772" y="4699159"/>
            <a:ext cx="351115" cy="438983"/>
          </a:xfrm>
          <a:prstGeom prst="rect">
            <a:avLst/>
          </a:prstGeom>
        </p:spPr>
      </p:pic>
      <p:pic>
        <p:nvPicPr>
          <p:cNvPr id="9" name="Image 6" descr="preencoded.png">    </p:cNvPr>
          <p:cNvPicPr>
            <a:picLocks noChangeAspect="1"/>
          </p:cNvPicPr>
          <p:nvPr/>
        </p:nvPicPr>
        <p:blipFill>
          <a:blip r:embed="rId7"/>
          <a:stretch>
            <a:fillRect/>
          </a:stretch>
        </p:blipFill>
        <p:spPr>
          <a:xfrm>
            <a:off x="3363158" y="3705106"/>
            <a:ext cx="7904083" cy="7904083"/>
          </a:xfrm>
          <a:prstGeom prst="rect">
            <a:avLst/>
          </a:prstGeom>
        </p:spPr>
      </p:pic>
      <p:pic>
        <p:nvPicPr>
          <p:cNvPr id="10" name="Image 7" descr="preencoded.png">    </p:cNvPr>
          <p:cNvPicPr>
            <a:picLocks noChangeAspect="1"/>
          </p:cNvPicPr>
          <p:nvPr/>
        </p:nvPicPr>
        <p:blipFill>
          <a:blip r:embed="rId8"/>
          <a:stretch>
            <a:fillRect/>
          </a:stretch>
        </p:blipFill>
        <p:spPr>
          <a:xfrm>
            <a:off x="9877901" y="6303288"/>
            <a:ext cx="351115" cy="438983"/>
          </a:xfrm>
          <a:prstGeom prst="rect">
            <a:avLst/>
          </a:prstGeom>
        </p:spPr>
      </p:pic>
      <p:sp>
        <p:nvSpPr>
          <p:cNvPr id="11" name="Text 1"/>
          <p:cNvSpPr/>
          <p:nvPr/>
        </p:nvSpPr>
        <p:spPr>
          <a:xfrm>
            <a:off x="892135" y="3620691"/>
            <a:ext cx="2731651" cy="341352"/>
          </a:xfrm>
          <a:prstGeom prst="rect">
            <a:avLst/>
          </a:prstGeom>
          <a:noFill/>
          <a:ln/>
        </p:spPr>
        <p:txBody>
          <a:bodyPr wrap="none" lIns="0" tIns="0" rIns="0" bIns="0" rtlCol="0" anchor="t"/>
          <a:lstStyle/>
          <a:p>
            <a:pPr algn="ctr" indent="0" marL="0">
              <a:lnSpc>
                <a:spcPts val="2650"/>
              </a:lnSpc>
              <a:buNone/>
            </a:pPr>
            <a:r>
              <a:rPr lang="en-US" sz="2150" b="1" dirty="0">
                <a:solidFill>
                  <a:srgbClr val="000000"/>
                </a:solidFill>
                <a:latin typeface="Petrona Bold" pitchFamily="34" charset="0"/>
                <a:ea typeface="Petrona Bold" pitchFamily="34" charset="-122"/>
                <a:cs typeface="Petrona Bold" pitchFamily="34" charset="-120"/>
              </a:rPr>
              <a:t>Consultation Fees</a:t>
            </a:r>
            <a:endParaRPr lang="en-US" sz="2150" dirty="0"/>
          </a:p>
        </p:txBody>
      </p:sp>
      <p:sp>
        <p:nvSpPr>
          <p:cNvPr id="12" name="Text 2"/>
          <p:cNvSpPr/>
          <p:nvPr/>
        </p:nvSpPr>
        <p:spPr>
          <a:xfrm>
            <a:off x="728424" y="4086820"/>
            <a:ext cx="3059192" cy="665798"/>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Inter" pitchFamily="34" charset="0"/>
                <a:ea typeface="Inter" pitchFamily="34" charset="-122"/>
                <a:cs typeface="Inter" pitchFamily="34" charset="-120"/>
              </a:rPr>
              <a:t>Revenue from in-person and virtual doctor consultations.</a:t>
            </a:r>
            <a:endParaRPr lang="en-US" sz="1600" dirty="0"/>
          </a:p>
        </p:txBody>
      </p:sp>
      <p:sp>
        <p:nvSpPr>
          <p:cNvPr id="13" name="Text 3"/>
          <p:cNvSpPr/>
          <p:nvPr/>
        </p:nvSpPr>
        <p:spPr>
          <a:xfrm>
            <a:off x="4263628" y="2004536"/>
            <a:ext cx="2731651" cy="341352"/>
          </a:xfrm>
          <a:prstGeom prst="rect">
            <a:avLst/>
          </a:prstGeom>
          <a:noFill/>
          <a:ln/>
        </p:spPr>
        <p:txBody>
          <a:bodyPr wrap="none" lIns="0" tIns="0" rIns="0" bIns="0" rtlCol="0" anchor="t"/>
          <a:lstStyle/>
          <a:p>
            <a:pPr algn="ctr" indent="0" marL="0">
              <a:lnSpc>
                <a:spcPts val="2650"/>
              </a:lnSpc>
              <a:buNone/>
            </a:pPr>
            <a:r>
              <a:rPr lang="en-US" sz="2150" b="1" dirty="0">
                <a:solidFill>
                  <a:srgbClr val="000000"/>
                </a:solidFill>
                <a:latin typeface="Petrona Bold" pitchFamily="34" charset="0"/>
                <a:ea typeface="Petrona Bold" pitchFamily="34" charset="-122"/>
                <a:cs typeface="Petrona Bold" pitchFamily="34" charset="-120"/>
              </a:rPr>
              <a:t>Pharmacy Sales</a:t>
            </a:r>
            <a:endParaRPr lang="en-US" sz="2150" dirty="0"/>
          </a:p>
        </p:txBody>
      </p:sp>
      <p:sp>
        <p:nvSpPr>
          <p:cNvPr id="14" name="Text 4"/>
          <p:cNvSpPr/>
          <p:nvPr/>
        </p:nvSpPr>
        <p:spPr>
          <a:xfrm>
            <a:off x="4099798" y="2470666"/>
            <a:ext cx="3059311" cy="998696"/>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Inter" pitchFamily="34" charset="0"/>
                <a:ea typeface="Inter" pitchFamily="34" charset="-122"/>
                <a:cs typeface="Inter" pitchFamily="34" charset="-120"/>
              </a:rPr>
              <a:t>Earnings from prescription and over-the-counter medication sales.</a:t>
            </a:r>
            <a:endParaRPr lang="en-US" sz="1600" dirty="0"/>
          </a:p>
        </p:txBody>
      </p:sp>
      <p:sp>
        <p:nvSpPr>
          <p:cNvPr id="15" name="Text 5"/>
          <p:cNvSpPr/>
          <p:nvPr/>
        </p:nvSpPr>
        <p:spPr>
          <a:xfrm>
            <a:off x="7592497" y="1671638"/>
            <a:ext cx="2816662" cy="341352"/>
          </a:xfrm>
          <a:prstGeom prst="rect">
            <a:avLst/>
          </a:prstGeom>
          <a:noFill/>
          <a:ln/>
        </p:spPr>
        <p:txBody>
          <a:bodyPr wrap="none" lIns="0" tIns="0" rIns="0" bIns="0" rtlCol="0" anchor="t"/>
          <a:lstStyle/>
          <a:p>
            <a:pPr algn="ctr" indent="0" marL="0">
              <a:lnSpc>
                <a:spcPts val="2650"/>
              </a:lnSpc>
              <a:buNone/>
            </a:pPr>
            <a:r>
              <a:rPr lang="en-US" sz="2150" b="1" dirty="0">
                <a:solidFill>
                  <a:srgbClr val="000000"/>
                </a:solidFill>
                <a:latin typeface="Petrona Bold" pitchFamily="34" charset="0"/>
                <a:ea typeface="Petrona Bold" pitchFamily="34" charset="-122"/>
                <a:cs typeface="Petrona Bold" pitchFamily="34" charset="-120"/>
              </a:rPr>
              <a:t>Subscription Packages</a:t>
            </a:r>
            <a:endParaRPr lang="en-US" sz="2150" dirty="0"/>
          </a:p>
        </p:txBody>
      </p:sp>
      <p:sp>
        <p:nvSpPr>
          <p:cNvPr id="16" name="Text 6"/>
          <p:cNvSpPr/>
          <p:nvPr/>
        </p:nvSpPr>
        <p:spPr>
          <a:xfrm>
            <a:off x="7471291" y="2137767"/>
            <a:ext cx="3059192" cy="1331595"/>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Inter" pitchFamily="34" charset="0"/>
                <a:ea typeface="Inter" pitchFamily="34" charset="-122"/>
                <a:cs typeface="Inter" pitchFamily="34" charset="-120"/>
              </a:rPr>
              <a:t>Monthly or yearly health packages with consultations, discounts, and priority services.</a:t>
            </a:r>
            <a:endParaRPr lang="en-US" sz="1600" dirty="0"/>
          </a:p>
        </p:txBody>
      </p:sp>
      <p:sp>
        <p:nvSpPr>
          <p:cNvPr id="17" name="Text 7"/>
          <p:cNvSpPr/>
          <p:nvPr/>
        </p:nvSpPr>
        <p:spPr>
          <a:xfrm>
            <a:off x="10912912" y="3287792"/>
            <a:ext cx="2918817" cy="341352"/>
          </a:xfrm>
          <a:prstGeom prst="rect">
            <a:avLst/>
          </a:prstGeom>
          <a:noFill/>
          <a:ln/>
        </p:spPr>
        <p:txBody>
          <a:bodyPr wrap="none" lIns="0" tIns="0" rIns="0" bIns="0" rtlCol="0" anchor="t"/>
          <a:lstStyle/>
          <a:p>
            <a:pPr algn="ctr" indent="0" marL="0">
              <a:lnSpc>
                <a:spcPts val="2650"/>
              </a:lnSpc>
              <a:buNone/>
            </a:pPr>
            <a:r>
              <a:rPr lang="en-US" sz="2150" b="1" dirty="0">
                <a:solidFill>
                  <a:srgbClr val="000000"/>
                </a:solidFill>
                <a:latin typeface="Petrona Bold" pitchFamily="34" charset="0"/>
                <a:ea typeface="Petrona Bold" pitchFamily="34" charset="-122"/>
                <a:cs typeface="Petrona Bold" pitchFamily="34" charset="-120"/>
              </a:rPr>
              <a:t>Corporate Health Plans</a:t>
            </a:r>
            <a:endParaRPr lang="en-US" sz="2150" dirty="0"/>
          </a:p>
        </p:txBody>
      </p:sp>
      <p:sp>
        <p:nvSpPr>
          <p:cNvPr id="18" name="Text 8"/>
          <p:cNvSpPr/>
          <p:nvPr/>
        </p:nvSpPr>
        <p:spPr>
          <a:xfrm>
            <a:off x="10842665" y="3753922"/>
            <a:ext cx="3059311" cy="998696"/>
          </a:xfrm>
          <a:prstGeom prst="rect">
            <a:avLst/>
          </a:prstGeom>
          <a:noFill/>
          <a:ln/>
        </p:spPr>
        <p:txBody>
          <a:bodyPr wrap="square" lIns="0" tIns="0" rIns="0" bIns="0" rtlCol="0" anchor="t"/>
          <a:lstStyle/>
          <a:p>
            <a:pPr algn="ctr" indent="0" marL="0">
              <a:lnSpc>
                <a:spcPts val="2600"/>
              </a:lnSpc>
              <a:buNone/>
            </a:pPr>
            <a:r>
              <a:rPr lang="en-US" sz="1600" dirty="0">
                <a:solidFill>
                  <a:srgbClr val="272525"/>
                </a:solidFill>
                <a:latin typeface="Inter" pitchFamily="34" charset="0"/>
                <a:ea typeface="Inter" pitchFamily="34" charset="-122"/>
                <a:cs typeface="Inter" pitchFamily="34" charset="-120"/>
              </a:rPr>
              <a:t>Agreements with businesses to offer healthcare packages to employees.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3545"/>
            <a:ext cx="9046369"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Scalability and Future Expansion</a:t>
            </a:r>
            <a:endParaRPr lang="en-US" sz="4650" dirty="0"/>
          </a:p>
        </p:txBody>
      </p:sp>
      <p:sp>
        <p:nvSpPr>
          <p:cNvPr id="3" name="Shape 1"/>
          <p:cNvSpPr/>
          <p:nvPr/>
        </p:nvSpPr>
        <p:spPr>
          <a:xfrm>
            <a:off x="793790" y="1941433"/>
            <a:ext cx="2173724" cy="1324689"/>
          </a:xfrm>
          <a:prstGeom prst="roundRect">
            <a:avLst>
              <a:gd name="adj" fmla="val 7192"/>
            </a:avLst>
          </a:prstGeom>
          <a:solidFill>
            <a:srgbClr val="CCEEFF"/>
          </a:solidFill>
          <a:ln w="7620">
            <a:solidFill>
              <a:srgbClr val="B2D4E5"/>
            </a:solidFill>
            <a:prstDash val="solid"/>
          </a:ln>
        </p:spPr>
      </p:sp>
      <p:sp>
        <p:nvSpPr>
          <p:cNvPr id="4" name="Text 2"/>
          <p:cNvSpPr/>
          <p:nvPr/>
        </p:nvSpPr>
        <p:spPr>
          <a:xfrm>
            <a:off x="1721167" y="2404467"/>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5" name="Text 3"/>
          <p:cNvSpPr/>
          <p:nvPr/>
        </p:nvSpPr>
        <p:spPr>
          <a:xfrm>
            <a:off x="3194328" y="216824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Clinic Expansion</a:t>
            </a:r>
            <a:endParaRPr lang="en-US" sz="2300" dirty="0"/>
          </a:p>
        </p:txBody>
      </p:sp>
      <p:sp>
        <p:nvSpPr>
          <p:cNvPr id="6" name="Text 4"/>
          <p:cNvSpPr/>
          <p:nvPr/>
        </p:nvSpPr>
        <p:spPr>
          <a:xfrm>
            <a:off x="3194328" y="2676406"/>
            <a:ext cx="428541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Open branches in other Namibian cities.</a:t>
            </a:r>
            <a:endParaRPr lang="en-US" sz="1750" dirty="0"/>
          </a:p>
        </p:txBody>
      </p:sp>
      <p:sp>
        <p:nvSpPr>
          <p:cNvPr id="7" name="Shape 5"/>
          <p:cNvSpPr/>
          <p:nvPr/>
        </p:nvSpPr>
        <p:spPr>
          <a:xfrm>
            <a:off x="3080861" y="3250883"/>
            <a:ext cx="10642402" cy="15240"/>
          </a:xfrm>
          <a:prstGeom prst="roundRect">
            <a:avLst>
              <a:gd name="adj" fmla="val 625116"/>
            </a:avLst>
          </a:prstGeom>
          <a:solidFill>
            <a:srgbClr val="B2D4E5"/>
          </a:solidFill>
          <a:ln/>
        </p:spPr>
      </p:sp>
      <p:sp>
        <p:nvSpPr>
          <p:cNvPr id="8" name="Shape 6"/>
          <p:cNvSpPr/>
          <p:nvPr/>
        </p:nvSpPr>
        <p:spPr>
          <a:xfrm>
            <a:off x="793790" y="3379470"/>
            <a:ext cx="4347567" cy="1324689"/>
          </a:xfrm>
          <a:prstGeom prst="roundRect">
            <a:avLst>
              <a:gd name="adj" fmla="val 7192"/>
            </a:avLst>
          </a:prstGeom>
          <a:solidFill>
            <a:srgbClr val="CCEEFF"/>
          </a:solidFill>
          <a:ln w="7620">
            <a:solidFill>
              <a:srgbClr val="B2D4E5"/>
            </a:solidFill>
            <a:prstDash val="solid"/>
          </a:ln>
        </p:spPr>
      </p:sp>
      <p:sp>
        <p:nvSpPr>
          <p:cNvPr id="9" name="Text 7"/>
          <p:cNvSpPr/>
          <p:nvPr/>
        </p:nvSpPr>
        <p:spPr>
          <a:xfrm>
            <a:off x="2808089" y="3842504"/>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0" name="Text 8"/>
          <p:cNvSpPr/>
          <p:nvPr/>
        </p:nvSpPr>
        <p:spPr>
          <a:xfrm>
            <a:off x="5368171" y="360628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Mobile Health Units</a:t>
            </a:r>
            <a:endParaRPr lang="en-US" sz="2300" dirty="0"/>
          </a:p>
        </p:txBody>
      </p:sp>
      <p:sp>
        <p:nvSpPr>
          <p:cNvPr id="11" name="Text 9"/>
          <p:cNvSpPr/>
          <p:nvPr/>
        </p:nvSpPr>
        <p:spPr>
          <a:xfrm>
            <a:off x="5368171" y="4114443"/>
            <a:ext cx="559617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Introduce mobile clinics for underserved rural areas.</a:t>
            </a:r>
            <a:endParaRPr lang="en-US" sz="1750" dirty="0"/>
          </a:p>
        </p:txBody>
      </p:sp>
      <p:sp>
        <p:nvSpPr>
          <p:cNvPr id="12" name="Shape 10"/>
          <p:cNvSpPr/>
          <p:nvPr/>
        </p:nvSpPr>
        <p:spPr>
          <a:xfrm>
            <a:off x="5254704" y="4688919"/>
            <a:ext cx="8468558" cy="15240"/>
          </a:xfrm>
          <a:prstGeom prst="roundRect">
            <a:avLst>
              <a:gd name="adj" fmla="val 625116"/>
            </a:avLst>
          </a:prstGeom>
          <a:solidFill>
            <a:srgbClr val="B2D4E5"/>
          </a:solidFill>
          <a:ln/>
        </p:spPr>
      </p:sp>
      <p:sp>
        <p:nvSpPr>
          <p:cNvPr id="13" name="Shape 11"/>
          <p:cNvSpPr/>
          <p:nvPr/>
        </p:nvSpPr>
        <p:spPr>
          <a:xfrm>
            <a:off x="793790" y="4817507"/>
            <a:ext cx="6521410" cy="1687592"/>
          </a:xfrm>
          <a:prstGeom prst="roundRect">
            <a:avLst>
              <a:gd name="adj" fmla="val 5645"/>
            </a:avLst>
          </a:prstGeom>
          <a:solidFill>
            <a:srgbClr val="CCEEFF"/>
          </a:solidFill>
          <a:ln w="7620">
            <a:solidFill>
              <a:srgbClr val="B2D4E5"/>
            </a:solidFill>
            <a:prstDash val="solid"/>
          </a:ln>
        </p:spPr>
      </p:sp>
      <p:sp>
        <p:nvSpPr>
          <p:cNvPr id="14" name="Text 12"/>
          <p:cNvSpPr/>
          <p:nvPr/>
        </p:nvSpPr>
        <p:spPr>
          <a:xfrm>
            <a:off x="3895011" y="5461992"/>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5" name="Text 13"/>
          <p:cNvSpPr/>
          <p:nvPr/>
        </p:nvSpPr>
        <p:spPr>
          <a:xfrm>
            <a:off x="7542014" y="504432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App Monetization</a:t>
            </a:r>
            <a:endParaRPr lang="en-US" sz="2300" dirty="0"/>
          </a:p>
        </p:txBody>
      </p:sp>
      <p:sp>
        <p:nvSpPr>
          <p:cNvPr id="16" name="Text 14"/>
          <p:cNvSpPr/>
          <p:nvPr/>
        </p:nvSpPr>
        <p:spPr>
          <a:xfrm>
            <a:off x="7542014" y="5552480"/>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Offer paid health education content and online pharmacy delivery.</a:t>
            </a:r>
            <a:endParaRPr lang="en-US" sz="1750" dirty="0"/>
          </a:p>
        </p:txBody>
      </p:sp>
      <p:sp>
        <p:nvSpPr>
          <p:cNvPr id="17" name="Text 15"/>
          <p:cNvSpPr/>
          <p:nvPr/>
        </p:nvSpPr>
        <p:spPr>
          <a:xfrm>
            <a:off x="793790" y="676025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WellNest plans to scale its operations by expanding to other cities, introducing mobile health units for rural areas, and monetizing its app with premium content and services.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21073"/>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 Model for Modern Healthcare in Namibia</a:t>
            </a:r>
            <a:endParaRPr lang="en-US" sz="4650" dirty="0"/>
          </a:p>
        </p:txBody>
      </p:sp>
      <p:sp>
        <p:nvSpPr>
          <p:cNvPr id="4" name="Text 1"/>
          <p:cNvSpPr/>
          <p:nvPr/>
        </p:nvSpPr>
        <p:spPr>
          <a:xfrm>
            <a:off x="6280190" y="449401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WellNest Health &amp; Pharmacy is poised to meet the evolving healthcare needs of Windhoek through innovation, convenience, and integration. By offering digital-first services while maintaining affordability, the clinic will address gaps in both the public and private sectors, becoming a model for modern healthcare in Namibia.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225873"/>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References</a:t>
            </a:r>
            <a:endParaRPr lang="en-US" sz="4650" dirty="0"/>
          </a:p>
        </p:txBody>
      </p:sp>
      <p:sp>
        <p:nvSpPr>
          <p:cNvPr id="3" name="Text 1"/>
          <p:cNvSpPr/>
          <p:nvPr/>
        </p:nvSpPr>
        <p:spPr>
          <a:xfrm>
            <a:off x="793790" y="342376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Government of Namibia. (2021). Harambee Prosperity Plan II (2021–2025). Windhoek: Office of the President.</a:t>
            </a:r>
            <a:endParaRPr lang="en-US" sz="1750" dirty="0"/>
          </a:p>
        </p:txBody>
      </p:sp>
      <p:sp>
        <p:nvSpPr>
          <p:cNvPr id="4" name="Text 2"/>
          <p:cNvSpPr/>
          <p:nvPr/>
        </p:nvSpPr>
        <p:spPr>
          <a:xfrm>
            <a:off x="793790" y="404181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Namibia Statistics Agency (NSA). (2023). Namibia 2023 Population and Housing Census Preliminary Results. Windhoek: NSA.</a:t>
            </a:r>
            <a:endParaRPr lang="en-US" sz="1750" dirty="0"/>
          </a:p>
        </p:txBody>
      </p:sp>
      <p:sp>
        <p:nvSpPr>
          <p:cNvPr id="5" name="Text 3"/>
          <p:cNvSpPr/>
          <p:nvPr/>
        </p:nvSpPr>
        <p:spPr>
          <a:xfrm>
            <a:off x="793790" y="502277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6" name="Text 4"/>
          <p:cNvSpPr/>
          <p:nvPr/>
        </p:nvSpPr>
        <p:spPr>
          <a:xfrm>
            <a:off x="793790" y="5640824"/>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2025-04-20T17:04:59Z</dcterms:created>
  <dcterms:modified xsi:type="dcterms:W3CDTF">2025-04-20T17:04:59Z</dcterms:modified>
</cp:coreProperties>
</file>